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8.png" ContentType="image/png"/>
  <Override PartName="/ppt/media/image33.png" ContentType="image/png"/>
  <Override PartName="/ppt/media/image13.png" ContentType="image/png"/>
  <Override PartName="/ppt/media/image7.png" ContentType="image/png"/>
  <Override PartName="/ppt/media/image32.png" ContentType="image/png"/>
  <Override PartName="/ppt/media/image12.png" ContentType="image/png"/>
  <Override PartName="/ppt/media/image9.png" ContentType="image/png"/>
  <Override PartName="/ppt/media/image34.png" ContentType="image/png"/>
  <Override PartName="/ppt/media/image31.png" ContentType="image/png"/>
  <Override PartName="/ppt/media/image1.jpeg" ContentType="image/jpeg"/>
  <Override PartName="/ppt/media/image1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6.jpeg" ContentType="image/jpeg"/>
  <Override PartName="/ppt/media/image18.png" ContentType="image/png"/>
  <Override PartName="/ppt/media/image20.png" ContentType="image/png"/>
  <Override PartName="/ppt/media/image2.jpeg" ContentType="image/jpeg"/>
  <Override PartName="/ppt/media/image19.png" ContentType="image/png"/>
  <Override PartName="/ppt/media/image21.png" ContentType="image/png"/>
  <Override PartName="/ppt/media/image2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5561BA9-63EE-4B17-9C5B-0805A4721E2C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s-AR" sz="2000" spc="-1" strike="noStrike"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75568C-89F2-4ACC-83E2-316CA9187846}" type="slidenum">
              <a:rPr b="0" lang="en-US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7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8. El patron instant gratification o gratificación instantánea dice que a las personas les gusta, ni bien empiezan a usar una aplicación, tener una sensación de éxito, o de que lograron completar lo que querían hacer.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Por ejemplo en whatsapp cuando la descargamos por primera vez, nos inidica como iniciar nuestro primer chat y de esa forma una vez que tocamos el botón ya sentimos que hicimos bien la primer tarea. Esto nos motiva a seguir usando la aplicación por mas que el resto de tareas no sean tan faciles.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CE8F6D-9F5E-4C95-ACF6-CD91D168EE1E}" type="slidenum">
              <a:rPr b="0" lang="en-US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3924000" y="2643840"/>
            <a:ext cx="5219640" cy="1079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 texto del </a:t>
            </a: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924000" y="3723840"/>
            <a:ext cx="5219640" cy="503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í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2771640" y="1404720"/>
            <a:ext cx="6372000" cy="302400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34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341960" y="455040"/>
            <a:ext cx="4801680" cy="2116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3f3f3f"/>
                </a:solidFill>
                <a:latin typeface="Arial"/>
                <a:ea typeface="Arial"/>
              </a:rPr>
              <a:t>Framework para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3f3f3f"/>
                </a:solidFill>
                <a:latin typeface="Arial"/>
                <a:ea typeface="Arial"/>
              </a:rPr>
              <a:t>escalar SCRUM:</a:t>
            </a:r>
            <a:br/>
            <a:r>
              <a:rPr b="1" lang="en-US" sz="3600" spc="-1" strike="noStrike">
                <a:solidFill>
                  <a:srgbClr val="3f3f3f"/>
                </a:solidFill>
                <a:latin typeface="Arial"/>
                <a:ea typeface="Arial"/>
              </a:rPr>
              <a:t>LeSS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2" name="Group 2"/>
          <p:cNvGrpSpPr/>
          <p:nvPr/>
        </p:nvGrpSpPr>
        <p:grpSpPr>
          <a:xfrm>
            <a:off x="4109040" y="0"/>
            <a:ext cx="234000" cy="5143320"/>
            <a:chOff x="4109040" y="0"/>
            <a:chExt cx="234000" cy="5143320"/>
          </a:xfrm>
        </p:grpSpPr>
        <p:sp>
          <p:nvSpPr>
            <p:cNvPr id="203" name="CustomShape 3"/>
            <p:cNvSpPr/>
            <p:nvPr/>
          </p:nvSpPr>
          <p:spPr>
            <a:xfrm>
              <a:off x="4283640" y="0"/>
              <a:ext cx="59400" cy="5143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4"/>
            <p:cNvSpPr/>
            <p:nvPr/>
          </p:nvSpPr>
          <p:spPr>
            <a:xfrm>
              <a:off x="4225680" y="0"/>
              <a:ext cx="59400" cy="5143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5"/>
            <p:cNvSpPr/>
            <p:nvPr/>
          </p:nvSpPr>
          <p:spPr>
            <a:xfrm>
              <a:off x="4167360" y="0"/>
              <a:ext cx="59400" cy="5143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6"/>
            <p:cNvSpPr/>
            <p:nvPr/>
          </p:nvSpPr>
          <p:spPr>
            <a:xfrm>
              <a:off x="4109040" y="0"/>
              <a:ext cx="59400" cy="5143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7"/>
          <p:cNvSpPr/>
          <p:nvPr/>
        </p:nvSpPr>
        <p:spPr>
          <a:xfrm>
            <a:off x="65160" y="2904120"/>
            <a:ext cx="4030560" cy="17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Integrantes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Casas, Gonzalo - 81960 </a:t>
            </a: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Hernández, Daniel - 55591</a:t>
            </a: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Hidalgo, Nicolás - 78934 </a:t>
            </a:r>
            <a:endParaRPr b="0" lang="es-A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Martínez, Javier Alejandro - 62339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208" name="Google Shape;131;p20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225360" y="322920"/>
            <a:ext cx="3466080" cy="138492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132;p20" descr="Icon&#10;&#10;Description automatically generated"/>
          <p:cNvPicPr/>
          <p:nvPr/>
        </p:nvPicPr>
        <p:blipFill>
          <a:blip r:embed="rId3"/>
          <a:stretch/>
        </p:blipFill>
        <p:spPr>
          <a:xfrm>
            <a:off x="4354200" y="2364480"/>
            <a:ext cx="4789440" cy="269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f3f3f"/>
                </a:solidFill>
                <a:latin typeface="Arial"/>
                <a:ea typeface="Arial"/>
              </a:rPr>
              <a:t>Less Sprint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oogle Shape;192;p29" descr=""/>
          <p:cNvPicPr/>
          <p:nvPr/>
        </p:nvPicPr>
        <p:blipFill>
          <a:blip r:embed="rId1"/>
          <a:stretch/>
        </p:blipFill>
        <p:spPr>
          <a:xfrm>
            <a:off x="1782000" y="1196640"/>
            <a:ext cx="5886720" cy="294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3f3f3f"/>
                </a:solidFill>
                <a:latin typeface="Arial"/>
                <a:ea typeface="Arial"/>
              </a:rPr>
              <a:t>Planificacion del sprint</a:t>
            </a:r>
            <a:endParaRPr b="0" lang="es-A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Google Shape;198;p30" descr="Planificación de Sprint"/>
          <p:cNvPicPr/>
          <p:nvPr/>
        </p:nvPicPr>
        <p:blipFill>
          <a:blip r:embed="rId1"/>
          <a:stretch/>
        </p:blipFill>
        <p:spPr>
          <a:xfrm>
            <a:off x="1251360" y="445320"/>
            <a:ext cx="6640560" cy="469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 rot="2700000">
            <a:off x="5869440" y="1853640"/>
            <a:ext cx="182880" cy="327960"/>
          </a:xfrm>
          <a:custGeom>
            <a:avLst/>
            <a:gd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5840280" y="3656160"/>
            <a:ext cx="241200" cy="225720"/>
          </a:xfrm>
          <a:custGeom>
            <a:avLst/>
            <a:gdLst/>
            <a:ah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Shape 3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3f3f3f"/>
                </a:solidFill>
                <a:latin typeface="Arial"/>
                <a:ea typeface="Arial"/>
              </a:rPr>
              <a:t>	</a:t>
            </a:r>
            <a:r>
              <a:rPr b="0" lang="en-US" sz="2800" spc="-1" strike="noStrike">
                <a:solidFill>
                  <a:srgbClr val="3f3f3f"/>
                </a:solidFill>
                <a:latin typeface="Arial"/>
                <a:ea typeface="Arial"/>
              </a:rPr>
              <a:t>Planificación del sprint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10;p32" descr=""/>
          <p:cNvPicPr/>
          <p:nvPr/>
        </p:nvPicPr>
        <p:blipFill>
          <a:blip r:embed="rId1"/>
          <a:stretch/>
        </p:blipFill>
        <p:spPr>
          <a:xfrm>
            <a:off x="470916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211;p32" descr=""/>
          <p:cNvPicPr/>
          <p:nvPr/>
        </p:nvPicPr>
        <p:blipFill>
          <a:blip r:embed="rId2"/>
          <a:stretch/>
        </p:blipFill>
        <p:spPr>
          <a:xfrm>
            <a:off x="277812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212;p32" descr=""/>
          <p:cNvPicPr/>
          <p:nvPr/>
        </p:nvPicPr>
        <p:blipFill>
          <a:blip r:embed="rId3"/>
          <a:stretch/>
        </p:blipFill>
        <p:spPr>
          <a:xfrm>
            <a:off x="847440" y="1535400"/>
            <a:ext cx="1660320" cy="172080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12960" y="202680"/>
            <a:ext cx="9143640" cy="378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f3f3f"/>
                </a:solidFill>
                <a:latin typeface="Arial"/>
                <a:ea typeface="Arial"/>
              </a:rPr>
              <a:t>Durante el sprint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Google Shape;214;p32" descr="Sprint Review Bazaar - Boceto de la historia"/>
          <p:cNvPicPr/>
          <p:nvPr/>
        </p:nvPicPr>
        <p:blipFill>
          <a:blip r:embed="rId4"/>
          <a:stretch/>
        </p:blipFill>
        <p:spPr>
          <a:xfrm>
            <a:off x="1214640" y="531000"/>
            <a:ext cx="6448320" cy="45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19;p33" descr="Graphical user interface, application&#10;&#10;Description automatically generated"/>
          <p:cNvPicPr/>
          <p:nvPr/>
        </p:nvPicPr>
        <p:blipFill>
          <a:blip r:embed="rId1"/>
          <a:srcRect l="0" t="8244" r="0" b="7628"/>
          <a:stretch/>
        </p:blipFill>
        <p:spPr>
          <a:xfrm>
            <a:off x="1125720" y="216360"/>
            <a:ext cx="6668640" cy="471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5920" y="295920"/>
            <a:ext cx="783684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Review y retrospestive </a:t>
            </a:r>
            <a:endParaRPr b="0" lang="es-A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720000" y="450360"/>
            <a:ext cx="7776000" cy="437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3f3f3f"/>
                </a:solidFill>
                <a:latin typeface="Arial"/>
                <a:ea typeface="Arial"/>
              </a:rPr>
              <a:t>LeSS vs LeSS Huge</a:t>
            </a:r>
            <a:endParaRPr b="0" lang="es-A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259560" y="504000"/>
            <a:ext cx="5562000" cy="29520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4032000" y="2313720"/>
            <a:ext cx="4464000" cy="251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f3f3f"/>
                </a:solidFill>
                <a:latin typeface="Arial"/>
                <a:ea typeface="Arial"/>
              </a:rPr>
              <a:t>Huge Adoption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990720" y="25200"/>
            <a:ext cx="7953840" cy="566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296000" y="25200"/>
            <a:ext cx="6817680" cy="487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45960" y="1155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Merriweather"/>
                <a:ea typeface="Arial"/>
              </a:rPr>
              <a:t>Por qué escalamos?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211" name="Picture 2" descr="A group of people on a stage&#10;&#10;Description automatically generated"/>
          <p:cNvPicPr/>
          <p:nvPr/>
        </p:nvPicPr>
        <p:blipFill>
          <a:blip r:embed="rId1"/>
          <a:stretch/>
        </p:blipFill>
        <p:spPr>
          <a:xfrm>
            <a:off x="1886760" y="1037160"/>
            <a:ext cx="6316560" cy="355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512000" y="720000"/>
            <a:ext cx="6613920" cy="381600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93960" y="4681440"/>
            <a:ext cx="8913240" cy="287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f3f3f"/>
                </a:solidFill>
                <a:latin typeface="Arial"/>
                <a:ea typeface="Arial"/>
              </a:rPr>
              <a:t>Bibliografía: Large-Scale Scrum: More with LeSS: </a:t>
            </a:r>
            <a:r>
              <a:rPr b="0" lang="en-US" sz="1200" spc="-1" strike="noStrike">
                <a:solidFill>
                  <a:srgbClr val="3f3f3f"/>
                </a:solidFill>
                <a:latin typeface="Arial"/>
                <a:ea typeface="Arial"/>
              </a:rPr>
              <a:t>https://less.works/less/framework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Diagram&#10;&#10;Description automatically generated"/>
          <p:cNvPicPr/>
          <p:nvPr/>
        </p:nvPicPr>
        <p:blipFill>
          <a:blip r:embed="rId1"/>
          <a:srcRect l="3929" t="5772" r="4643" b="16318"/>
          <a:stretch/>
        </p:blipFill>
        <p:spPr>
          <a:xfrm>
            <a:off x="79920" y="813600"/>
            <a:ext cx="6213240" cy="281016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9920" y="633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Merriweather"/>
                <a:ea typeface="Arial"/>
              </a:rPr>
              <a:t>LeSS Framework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214" name="Picture 4" descr="Diagram&#10;&#10;Description automatically generated"/>
          <p:cNvPicPr/>
          <p:nvPr/>
        </p:nvPicPr>
        <p:blipFill>
          <a:blip r:embed="rId2"/>
          <a:srcRect l="1679" t="5178" r="5475" b="3905"/>
          <a:stretch/>
        </p:blipFill>
        <p:spPr>
          <a:xfrm>
            <a:off x="4264200" y="2956320"/>
            <a:ext cx="4892760" cy="218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03720" y="11484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Merriweather"/>
                <a:ea typeface="Arial"/>
              </a:rPr>
              <a:t>Composición de LeSS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216" name="Google Shape;148;p23" descr="A picture containing calendar&#10;&#10;Description automatically generated"/>
          <p:cNvPicPr/>
          <p:nvPr/>
        </p:nvPicPr>
        <p:blipFill>
          <a:blip r:embed="rId1"/>
          <a:stretch/>
        </p:blipFill>
        <p:spPr>
          <a:xfrm>
            <a:off x="2576160" y="518040"/>
            <a:ext cx="4541040" cy="462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83360" y="11520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218" name="Picture 4" descr="A picture containing background pattern&#10;&#10;Description automatically generated"/>
          <p:cNvPicPr/>
          <p:nvPr/>
        </p:nvPicPr>
        <p:blipFill>
          <a:blip r:embed="rId1"/>
          <a:srcRect l="0" t="2318" r="7641" b="0"/>
          <a:stretch/>
        </p:blipFill>
        <p:spPr>
          <a:xfrm>
            <a:off x="1389240" y="691200"/>
            <a:ext cx="6364800" cy="460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65920" y="197640"/>
            <a:ext cx="67838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b="0" lang="es-AR" sz="3600" spc="-1" strike="noStrike">
              <a:latin typeface="Arial"/>
            </a:endParaRPr>
          </a:p>
        </p:txBody>
      </p:sp>
      <p:pic>
        <p:nvPicPr>
          <p:cNvPr id="220" name="Picture 2" descr="A picture containing logo&#10;&#10;Description automatically generated"/>
          <p:cNvPicPr/>
          <p:nvPr/>
        </p:nvPicPr>
        <p:blipFill>
          <a:blip r:embed="rId1"/>
          <a:srcRect l="44446" t="31906" r="23440" b="32032"/>
          <a:stretch/>
        </p:blipFill>
        <p:spPr>
          <a:xfrm>
            <a:off x="6622920" y="1682280"/>
            <a:ext cx="1769760" cy="1358280"/>
          </a:xfrm>
          <a:prstGeom prst="rect">
            <a:avLst/>
          </a:prstGeom>
          <a:ln>
            <a:noFill/>
          </a:ln>
        </p:spPr>
      </p:pic>
      <p:pic>
        <p:nvPicPr>
          <p:cNvPr id="221" name="Picture 4" descr="A picture containing silhouette, domestic cat&#10;&#10;Description automatically generated"/>
          <p:cNvPicPr/>
          <p:nvPr/>
        </p:nvPicPr>
        <p:blipFill>
          <a:blip r:embed="rId2"/>
          <a:srcRect l="40888" t="12953" r="21012" b="14159"/>
          <a:stretch/>
        </p:blipFill>
        <p:spPr>
          <a:xfrm>
            <a:off x="424440" y="1861560"/>
            <a:ext cx="2358360" cy="308376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Logo&#10;&#10;Description automatically generated"/>
          <p:cNvPicPr/>
          <p:nvPr/>
        </p:nvPicPr>
        <p:blipFill>
          <a:blip r:embed="rId3"/>
          <a:srcRect l="15285" t="32126" r="14243" b="18095"/>
          <a:stretch/>
        </p:blipFill>
        <p:spPr>
          <a:xfrm>
            <a:off x="3121200" y="3354120"/>
            <a:ext cx="2900880" cy="140040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351440" y="1528200"/>
            <a:ext cx="1769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erriweather"/>
                <a:ea typeface="Arial"/>
              </a:rPr>
              <a:t>Más con menos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404160" y="2779200"/>
            <a:ext cx="2747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erriweather"/>
                <a:ea typeface="Arial"/>
              </a:rPr>
              <a:t>Mejora continua mediante la excelencia técnica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511680" y="1235520"/>
            <a:ext cx="21157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erriweather"/>
                <a:ea typeface="Arial"/>
              </a:rPr>
              <a:t>Enfoque como </a:t>
            </a:r>
            <a:endParaRPr b="0" lang="es-A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erriweather"/>
                <a:ea typeface="Arial"/>
              </a:rPr>
              <a:t>producto completo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418400" y="2424240"/>
            <a:ext cx="252720" cy="194040"/>
          </a:xfrm>
          <a:custGeom>
            <a:avLst/>
            <a:gdLst/>
            <a:ah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645120" y="15516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3f3f3f"/>
                </a:solidFill>
                <a:latin typeface="Arial"/>
                <a:ea typeface="Arial"/>
              </a:rPr>
              <a:t>Principios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989280" y="696240"/>
            <a:ext cx="26100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Pensamiento Sistémico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910120" y="731160"/>
            <a:ext cx="2249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Pensamiento Lean</a:t>
            </a:r>
            <a:endParaRPr b="0" lang="es-AR" sz="16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3679920" y="2762640"/>
            <a:ext cx="1823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Merriweather"/>
                <a:ea typeface="Merriweather"/>
              </a:rPr>
              <a:t>Teoria de colas</a:t>
            </a:r>
            <a:endParaRPr b="0" lang="es-AR" sz="1600" spc="-1" strike="noStrike">
              <a:latin typeface="Arial"/>
            </a:endParaRPr>
          </a:p>
        </p:txBody>
      </p:sp>
      <p:pic>
        <p:nvPicPr>
          <p:cNvPr id="231" name="Google Shape;169;p26" descr=""/>
          <p:cNvPicPr/>
          <p:nvPr/>
        </p:nvPicPr>
        <p:blipFill>
          <a:blip r:embed="rId1"/>
          <a:stretch/>
        </p:blipFill>
        <p:spPr>
          <a:xfrm>
            <a:off x="3302640" y="3484800"/>
            <a:ext cx="2382840" cy="138204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70;p26" descr=""/>
          <p:cNvPicPr/>
          <p:nvPr/>
        </p:nvPicPr>
        <p:blipFill>
          <a:blip r:embed="rId2"/>
          <a:stretch/>
        </p:blipFill>
        <p:spPr>
          <a:xfrm>
            <a:off x="873360" y="1366200"/>
            <a:ext cx="2382840" cy="1461240"/>
          </a:xfrm>
          <a:prstGeom prst="rect">
            <a:avLst/>
          </a:prstGeom>
          <a:ln>
            <a:noFill/>
          </a:ln>
        </p:spPr>
      </p:pic>
      <p:pic>
        <p:nvPicPr>
          <p:cNvPr id="233" name="Google Shape;171;p26" descr=""/>
          <p:cNvPicPr/>
          <p:nvPr/>
        </p:nvPicPr>
        <p:blipFill>
          <a:blip r:embed="rId3"/>
          <a:stretch/>
        </p:blipFill>
        <p:spPr>
          <a:xfrm>
            <a:off x="5955480" y="1366200"/>
            <a:ext cx="1965960" cy="134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3300" spc="-1" strike="noStrike">
                <a:solidFill>
                  <a:srgbClr val="3f3f3f"/>
                </a:solidFill>
                <a:latin typeface="Arial"/>
                <a:ea typeface="Arial"/>
              </a:rPr>
              <a:t>Como funciona Less?</a:t>
            </a:r>
            <a:endParaRPr b="0" lang="es-AR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178;p27" descr=""/>
          <p:cNvPicPr/>
          <p:nvPr/>
        </p:nvPicPr>
        <p:blipFill>
          <a:blip r:embed="rId1"/>
          <a:stretch/>
        </p:blipFill>
        <p:spPr>
          <a:xfrm>
            <a:off x="1560240" y="1405440"/>
            <a:ext cx="6089040" cy="319644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0" y="7642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3f3f3f"/>
                </a:solidFill>
                <a:latin typeface="Arial"/>
                <a:ea typeface="Arial"/>
              </a:rPr>
              <a:t>Less Structure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Merriweather"/>
                <a:ea typeface="Merriweather"/>
              </a:rPr>
              <a:t>Less Product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185;p28" descr=""/>
          <p:cNvPicPr/>
          <p:nvPr/>
        </p:nvPicPr>
        <p:blipFill>
          <a:blip r:embed="rId1"/>
          <a:stretch/>
        </p:blipFill>
        <p:spPr>
          <a:xfrm>
            <a:off x="696600" y="1763280"/>
            <a:ext cx="4897800" cy="208512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186;p28" descr=""/>
          <p:cNvPicPr/>
          <p:nvPr/>
        </p:nvPicPr>
        <p:blipFill>
          <a:blip r:embed="rId2"/>
          <a:stretch/>
        </p:blipFill>
        <p:spPr>
          <a:xfrm>
            <a:off x="5752080" y="2156400"/>
            <a:ext cx="2887560" cy="16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LibreOffice/6.4.7.2$Linux_X86_64 LibreOffice_project/40$Build-2</Application>
  <Words>210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2022-05-13T16:22:06Z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